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61" r:id="rId4"/>
    <p:sldId id="266" r:id="rId5"/>
    <p:sldId id="275" r:id="rId6"/>
    <p:sldId id="267" r:id="rId7"/>
    <p:sldId id="274" r:id="rId8"/>
    <p:sldId id="268" r:id="rId9"/>
    <p:sldId id="276" r:id="rId10"/>
    <p:sldId id="271" r:id="rId11"/>
    <p:sldId id="262" r:id="rId12"/>
    <p:sldId id="279" r:id="rId13"/>
    <p:sldId id="263" r:id="rId14"/>
    <p:sldId id="272" r:id="rId15"/>
    <p:sldId id="257" r:id="rId16"/>
    <p:sldId id="269" r:id="rId17"/>
    <p:sldId id="258" r:id="rId18"/>
    <p:sldId id="277" r:id="rId19"/>
    <p:sldId id="2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DAB2A-7EAD-4F2E-BF76-82EF074529BD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1B1AD-19D6-47C5-8666-A9076808489E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EA9C9-F495-4388-B3FE-A110C5FC6E2D}" type="slidenum">
              <a:rPr lang="en-US"/>
              <a:pPr/>
              <a:t>3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AU"/>
              <a:t>We use 3 sources of information</a:t>
            </a:r>
            <a:endParaRPr lang="en-US"/>
          </a:p>
          <a:p>
            <a:pPr marL="228600" indent="-228600"/>
            <a:r>
              <a:rPr lang="en-AU"/>
              <a:t>Syntactic cues (structure cues) </a:t>
            </a:r>
          </a:p>
          <a:p>
            <a:pPr marL="228600" indent="-228600"/>
            <a:r>
              <a:rPr lang="en-AU"/>
              <a:t>Semantic cues (meaning cues)</a:t>
            </a:r>
          </a:p>
          <a:p>
            <a:pPr marL="228600" indent="-228600"/>
            <a:r>
              <a:rPr lang="en-AU"/>
              <a:t>Visual cues ( grapho-phonic cues) </a:t>
            </a:r>
            <a:endParaRPr lang="en-US"/>
          </a:p>
          <a:p>
            <a:pPr marL="228600" indent="-228600"/>
            <a:r>
              <a:rPr lang="en-AU"/>
              <a:t>Proficient readers integrated sources of information.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799ABC-99D7-48F7-8D39-AF48B9C92119}" type="slidenum">
              <a:rPr lang="en-US"/>
              <a:pPr/>
              <a:t>13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It is essential that the child has a system of strategies which work in such a way that the child learns from his own attempts to read.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EB468-1C95-46AF-AA38-981D049964F9}" type="datetimeFigureOut">
              <a:rPr lang="en-US" smtClean="0"/>
              <a:pPr/>
              <a:t>8/6/2009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2D67E-658A-4F22-8F05-A0BDFAE129DE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How do children learn to read?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P06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2786058"/>
            <a:ext cx="2843073" cy="3784456"/>
          </a:xfrm>
        </p:spPr>
      </p:pic>
      <p:sp>
        <p:nvSpPr>
          <p:cNvPr id="7" name="Cloud Callout 6"/>
          <p:cNvSpPr/>
          <p:nvPr/>
        </p:nvSpPr>
        <p:spPr>
          <a:xfrm flipH="1">
            <a:off x="285720" y="1285860"/>
            <a:ext cx="3000396" cy="2071702"/>
          </a:xfrm>
          <a:prstGeom prst="cloudCallout">
            <a:avLst>
              <a:gd name="adj1" fmla="val -71323"/>
              <a:gd name="adj2" fmla="val 105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Making new predictions about what will happen next</a:t>
            </a:r>
            <a:endParaRPr lang="en-AU" dirty="0"/>
          </a:p>
        </p:txBody>
      </p:sp>
      <p:sp>
        <p:nvSpPr>
          <p:cNvPr id="8" name="Cloud Callout 7"/>
          <p:cNvSpPr/>
          <p:nvPr/>
        </p:nvSpPr>
        <p:spPr>
          <a:xfrm>
            <a:off x="5715008" y="2786058"/>
            <a:ext cx="3143272" cy="1571636"/>
          </a:xfrm>
          <a:prstGeom prst="cloudCallout">
            <a:avLst>
              <a:gd name="adj1" fmla="val -59476"/>
              <a:gd name="adj2" fmla="val 746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Confirming or correcting what we’ve just read</a:t>
            </a:r>
            <a:endParaRPr lang="en-AU" dirty="0"/>
          </a:p>
        </p:txBody>
      </p:sp>
      <p:sp>
        <p:nvSpPr>
          <p:cNvPr id="9" name="Cloud Callout 8"/>
          <p:cNvSpPr/>
          <p:nvPr/>
        </p:nvSpPr>
        <p:spPr>
          <a:xfrm>
            <a:off x="4000496" y="571480"/>
            <a:ext cx="3214710" cy="2071702"/>
          </a:xfrm>
          <a:prstGeom prst="cloudCallout">
            <a:avLst>
              <a:gd name="adj1" fmla="val -50976"/>
              <a:gd name="adj2" fmla="val 1178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Decoding words based on our knowledge of letters and sounds and the way words look.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u="sng" dirty="0" smtClean="0"/>
              <a:t>Early reading behaviours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 smtClean="0"/>
              <a:t>Looking at pictures</a:t>
            </a:r>
          </a:p>
          <a:p>
            <a:r>
              <a:rPr lang="en-AU" dirty="0" smtClean="0"/>
              <a:t>Re reading</a:t>
            </a:r>
          </a:p>
          <a:p>
            <a:r>
              <a:rPr lang="en-AU" dirty="0" smtClean="0"/>
              <a:t>Pointing to words (1 to 1 matching)</a:t>
            </a:r>
          </a:p>
          <a:p>
            <a:r>
              <a:rPr lang="en-AU" dirty="0" smtClean="0"/>
              <a:t>Substituting</a:t>
            </a:r>
          </a:p>
          <a:p>
            <a:r>
              <a:rPr lang="en-AU" dirty="0" smtClean="0"/>
              <a:t>Appealing</a:t>
            </a:r>
          </a:p>
          <a:p>
            <a:r>
              <a:rPr lang="en-AU" dirty="0" smtClean="0"/>
              <a:t>Using directional movement</a:t>
            </a:r>
          </a:p>
          <a:p>
            <a:r>
              <a:rPr lang="en-AU" dirty="0" smtClean="0"/>
              <a:t>Correcting errors</a:t>
            </a:r>
          </a:p>
          <a:p>
            <a:r>
              <a:rPr lang="en-AU" dirty="0" smtClean="0"/>
              <a:t>Sounding out</a:t>
            </a:r>
          </a:p>
          <a:p>
            <a:r>
              <a:rPr lang="en-AU" dirty="0" smtClean="0"/>
              <a:t>Omitting words</a:t>
            </a:r>
          </a:p>
          <a:p>
            <a:r>
              <a:rPr lang="en-AU" dirty="0" smtClean="0"/>
              <a:t>Self correcting</a:t>
            </a:r>
          </a:p>
          <a:p>
            <a:r>
              <a:rPr lang="en-AU" dirty="0" smtClean="0"/>
              <a:t>Self monitoring (listening to how the reading sounds)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/>
          <a:lstStyle/>
          <a:p>
            <a:r>
              <a:rPr lang="en-AU" dirty="0" err="1" smtClean="0"/>
              <a:t>Maddisyn</a:t>
            </a:r>
            <a:r>
              <a:rPr lang="en-AU" dirty="0" smtClean="0"/>
              <a:t>, aged 3</a:t>
            </a:r>
            <a:endParaRPr lang="en-AU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428728" y="785794"/>
            <a:ext cx="6400800" cy="1752600"/>
          </a:xfrm>
        </p:spPr>
        <p:txBody>
          <a:bodyPr>
            <a:normAutofit/>
          </a:bodyPr>
          <a:lstStyle/>
          <a:p>
            <a:r>
              <a:rPr lang="en-AU" sz="4000" dirty="0" smtClean="0">
                <a:solidFill>
                  <a:schemeClr val="tx1"/>
                </a:solidFill>
              </a:rPr>
              <a:t>What early reading behaviours can you identify?</a:t>
            </a:r>
            <a:endParaRPr lang="en-A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u="sng" dirty="0"/>
              <a:t>Early reading strategies</a:t>
            </a:r>
            <a:r>
              <a:rPr lang="en-AU" dirty="0"/>
              <a:t> 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1643050"/>
            <a:ext cx="8229600" cy="4525963"/>
          </a:xfrm>
        </p:spPr>
        <p:txBody>
          <a:bodyPr>
            <a:normAutofit/>
          </a:bodyPr>
          <a:lstStyle/>
          <a:p>
            <a:endParaRPr lang="en-AU" dirty="0">
              <a:solidFill>
                <a:schemeClr val="accent2"/>
              </a:solidFill>
            </a:endParaRPr>
          </a:p>
          <a:p>
            <a:r>
              <a:rPr lang="en-AU" dirty="0" smtClean="0"/>
              <a:t>Self-monitoring (or checking on oneself)</a:t>
            </a:r>
            <a:endParaRPr lang="en-AU" dirty="0"/>
          </a:p>
          <a:p>
            <a:r>
              <a:rPr lang="en-AU" dirty="0" smtClean="0"/>
              <a:t>Predicting or anticipating</a:t>
            </a:r>
            <a:endParaRPr lang="en-AU" dirty="0"/>
          </a:p>
          <a:p>
            <a:r>
              <a:rPr lang="en-AU" dirty="0" smtClean="0"/>
              <a:t>Confirming</a:t>
            </a:r>
          </a:p>
          <a:p>
            <a:r>
              <a:rPr lang="en-AU" dirty="0" smtClean="0"/>
              <a:t>Cross checking cueing systems</a:t>
            </a:r>
            <a:endParaRPr lang="en-AU" dirty="0"/>
          </a:p>
          <a:p>
            <a:r>
              <a:rPr lang="en-AU" dirty="0" smtClean="0"/>
              <a:t>Searching for information</a:t>
            </a:r>
          </a:p>
          <a:p>
            <a:r>
              <a:rPr lang="en-AU" dirty="0" smtClean="0"/>
              <a:t>Self correcting</a:t>
            </a:r>
          </a:p>
          <a:p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Successful readers: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Expect what they read to make sense</a:t>
            </a:r>
          </a:p>
          <a:p>
            <a:r>
              <a:rPr lang="en-AU" dirty="0" smtClean="0"/>
              <a:t>Can make predictions based on their understanding of the content and of the language</a:t>
            </a:r>
          </a:p>
          <a:p>
            <a:r>
              <a:rPr lang="en-AU" dirty="0" smtClean="0"/>
              <a:t>Can test their predictions</a:t>
            </a:r>
          </a:p>
          <a:p>
            <a:r>
              <a:rPr lang="en-AU" dirty="0" smtClean="0"/>
              <a:t>Can correct themselves when their predictions are incorrect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85926"/>
            <a:ext cx="8229600" cy="2290774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altLang="ja-JP" sz="4800" b="1" dirty="0" smtClean="0">
                <a:ea typeface="ＭＳ Ｐゴシック" charset="-128"/>
              </a:rPr>
              <a:t>The difficulty of your set could be increased if you do a jam followed by a peach.</a:t>
            </a:r>
            <a:endParaRPr lang="en-AU" sz="4800" b="1" dirty="0"/>
          </a:p>
        </p:txBody>
      </p:sp>
      <p:sp>
        <p:nvSpPr>
          <p:cNvPr id="4" name="Rectangle 3"/>
          <p:cNvSpPr/>
          <p:nvPr/>
        </p:nvSpPr>
        <p:spPr>
          <a:xfrm>
            <a:off x="4143372" y="4443249"/>
            <a:ext cx="61266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Comprehension questions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Does a jam precede a peach?</a:t>
            </a:r>
          </a:p>
          <a:p>
            <a:r>
              <a:rPr lang="en-AU" dirty="0" smtClean="0"/>
              <a:t>How can you increase the difficulty of a set?</a:t>
            </a:r>
          </a:p>
          <a:p>
            <a:r>
              <a:rPr lang="en-AU" dirty="0" smtClean="0"/>
              <a:t>Will a set including a jam be more difficult than a set including a peach?</a:t>
            </a:r>
          </a:p>
          <a:p>
            <a:r>
              <a:rPr lang="en-AU" dirty="0" smtClean="0"/>
              <a:t>Explain how you can improve your set.</a:t>
            </a:r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642918"/>
            <a:ext cx="8229600" cy="4525963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en-US" altLang="ja-JP" sz="4000" b="1" dirty="0">
                <a:ea typeface="ＭＳ Ｐゴシック" charset="-128"/>
              </a:rPr>
              <a:t>  The point values you can earn on your gymnastics routine can be bigger if you include, in sequence, two particular skills on the uneven parallel bars: the "jam," which leaves the gymnast sitting on the high bar; and the "peach," where the gymnast moves from the high bar to the low bar.</a:t>
            </a:r>
            <a:endParaRPr lang="en-A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Autofit/>
          </a:bodyPr>
          <a:lstStyle/>
          <a:p>
            <a:r>
              <a:rPr lang="en-AU" sz="2400" u="sng" dirty="0" smtClean="0">
                <a:latin typeface="Wingdings" pitchFamily="2" charset="2"/>
              </a:rPr>
              <a:t>The Three Billy Goats Gruff</a:t>
            </a:r>
            <a:r>
              <a:rPr lang="en-AU" sz="2400" dirty="0" smtClean="0">
                <a:latin typeface="Wingdings" pitchFamily="2" charset="2"/>
              </a:rPr>
              <a:t/>
            </a:r>
            <a:br>
              <a:rPr lang="en-AU" sz="2400" dirty="0" smtClean="0">
                <a:latin typeface="Wingdings" pitchFamily="2" charset="2"/>
              </a:rPr>
            </a:br>
            <a:r>
              <a:rPr lang="en-AU" sz="2400" dirty="0" smtClean="0">
                <a:latin typeface="Wingdings" pitchFamily="2" charset="2"/>
              </a:rPr>
              <a:t>Once upon a time there were three billy goats;  a big billy goat, a middle-sized billy goat and a small billy goat. </a:t>
            </a:r>
            <a:br>
              <a:rPr lang="en-AU" sz="2400" dirty="0" smtClean="0">
                <a:latin typeface="Wingdings" pitchFamily="2" charset="2"/>
              </a:rPr>
            </a:br>
            <a:r>
              <a:rPr lang="en-AU" sz="2400" dirty="0" smtClean="0">
                <a:latin typeface="Wingdings" pitchFamily="2" charset="2"/>
              </a:rPr>
              <a:t>Every day they went across the bridge to eat the green grass on the other side.</a:t>
            </a:r>
            <a:br>
              <a:rPr lang="en-AU" sz="2400" dirty="0" smtClean="0">
                <a:latin typeface="Wingdings" pitchFamily="2" charset="2"/>
              </a:rPr>
            </a:br>
            <a:r>
              <a:rPr lang="en-AU" sz="2400" dirty="0" smtClean="0">
                <a:latin typeface="Wingdings" pitchFamily="2" charset="2"/>
              </a:rPr>
              <a:t>But, under the bridge, there lived a great, ugly troll.</a:t>
            </a:r>
            <a:br>
              <a:rPr lang="en-AU" sz="2400" dirty="0" smtClean="0">
                <a:latin typeface="Wingdings" pitchFamily="2" charset="2"/>
              </a:rPr>
            </a:br>
            <a:r>
              <a:rPr lang="en-AU" sz="2400" dirty="0" smtClean="0">
                <a:latin typeface="Wingdings" pitchFamily="2" charset="2"/>
              </a:rPr>
              <a:t>Trip-trap, trip-trap, trip-trap.</a:t>
            </a:r>
            <a:br>
              <a:rPr lang="en-AU" sz="2400" dirty="0" smtClean="0">
                <a:latin typeface="Wingdings" pitchFamily="2" charset="2"/>
              </a:rPr>
            </a:br>
            <a:r>
              <a:rPr lang="en-AU" sz="2400" dirty="0" smtClean="0">
                <a:latin typeface="Wingdings" pitchFamily="2" charset="2"/>
              </a:rPr>
              <a:t>“Who’s that tripping over my bridge?” roared the ugly troll.</a:t>
            </a:r>
            <a:endParaRPr lang="en-AU" sz="2400" dirty="0">
              <a:latin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You're not reading"/>
          <p:cNvPicPr>
            <a:picLocks noChangeAspect="1" noChangeArrowheads="1"/>
          </p:cNvPicPr>
          <p:nvPr/>
        </p:nvPicPr>
        <p:blipFill>
          <a:blip r:embed="rId2"/>
          <a:srcRect t="1306" r="7082"/>
          <a:stretch>
            <a:fillRect/>
          </a:stretch>
        </p:blipFill>
        <p:spPr bwMode="auto">
          <a:xfrm>
            <a:off x="1908175" y="476250"/>
            <a:ext cx="5175250" cy="5545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u="sng"/>
              <a:t>WHAT IS READING?</a:t>
            </a:r>
            <a:endParaRPr lang="en-US" u="sng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AU" dirty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en-AU" dirty="0"/>
              <a:t>  ‘I define reading as a message-getting, problem-solving activity which increases in power and flexibility the more it is practised</a:t>
            </a:r>
            <a:r>
              <a:rPr lang="en-AU" dirty="0" smtClean="0"/>
              <a:t>.’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AU" sz="2000" dirty="0" smtClean="0"/>
              <a:t>Marie Clay </a:t>
            </a:r>
            <a:r>
              <a:rPr lang="en-AU" sz="2000" i="1" dirty="0" smtClean="0"/>
              <a:t>Becoming Literate</a:t>
            </a:r>
            <a:r>
              <a:rPr lang="en-AU" sz="2000" dirty="0" smtClean="0"/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AU" dirty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en-AU" dirty="0" smtClean="0"/>
              <a:t>Meaning facilitates reading; it is not just the outcome of 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There are three cueing systems. We use all three simultaneously.</a:t>
            </a:r>
            <a:br>
              <a:rPr lang="en-AU" dirty="0" smtClean="0"/>
            </a:br>
            <a:endParaRPr lang="en-US" dirty="0"/>
          </a:p>
        </p:txBody>
      </p:sp>
      <p:sp>
        <p:nvSpPr>
          <p:cNvPr id="4103" name="Oval 7"/>
          <p:cNvSpPr>
            <a:spLocks noChangeArrowheads="1"/>
          </p:cNvSpPr>
          <p:nvPr/>
        </p:nvSpPr>
        <p:spPr bwMode="auto">
          <a:xfrm>
            <a:off x="1676400" y="2286000"/>
            <a:ext cx="2286000" cy="213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4800600" y="2362200"/>
            <a:ext cx="2286000" cy="2057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4105" name="Oval 9"/>
          <p:cNvSpPr>
            <a:spLocks noChangeArrowheads="1"/>
          </p:cNvSpPr>
          <p:nvPr/>
        </p:nvSpPr>
        <p:spPr bwMode="auto">
          <a:xfrm>
            <a:off x="3124200" y="3657600"/>
            <a:ext cx="2438400" cy="2362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3581400" y="2971800"/>
            <a:ext cx="1676400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2286000" y="32004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800"/>
              <a:t>Meaning</a:t>
            </a:r>
            <a:endParaRPr lang="en-US" sz="1800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5410200" y="31242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800"/>
              <a:t>Structure</a:t>
            </a:r>
            <a:endParaRPr lang="en-US" sz="1800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581400" y="48768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800"/>
              <a:t>       Visual</a:t>
            </a:r>
            <a:endParaRPr lang="en-US" sz="1800"/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3786182" y="3214686"/>
            <a:ext cx="15240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 dirty="0">
                <a:solidFill>
                  <a:schemeClr val="accent2"/>
                </a:solidFill>
              </a:rPr>
              <a:t>                   </a:t>
            </a:r>
            <a:r>
              <a:rPr lang="en-AU" sz="1600" b="1" dirty="0" smtClean="0">
                <a:solidFill>
                  <a:schemeClr val="bg1"/>
                </a:solidFill>
              </a:rPr>
              <a:t>understanding the author’s message</a:t>
            </a:r>
            <a:r>
              <a:rPr lang="en-AU" sz="1400" dirty="0" smtClean="0">
                <a:solidFill>
                  <a:schemeClr val="accent2"/>
                </a:solidFill>
              </a:rPr>
              <a:t>  </a:t>
            </a:r>
            <a:endParaRPr lang="en-US" sz="1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1. Structure- Does it sound right? Syntactic cues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r>
              <a:rPr lang="en-AU" dirty="0" smtClean="0"/>
              <a:t>These cues are based on our knowledge of how language works.</a:t>
            </a:r>
          </a:p>
          <a:p>
            <a:r>
              <a:rPr lang="en-AU" dirty="0" smtClean="0"/>
              <a:t>Layout of the page</a:t>
            </a:r>
          </a:p>
          <a:p>
            <a:r>
              <a:rPr lang="en-AU" dirty="0" smtClean="0"/>
              <a:t>Text type</a:t>
            </a:r>
          </a:p>
          <a:p>
            <a:r>
              <a:rPr lang="en-AU" dirty="0" smtClean="0"/>
              <a:t>Oral language competence/experiences</a:t>
            </a:r>
          </a:p>
          <a:p>
            <a:r>
              <a:rPr lang="en-AU" dirty="0" smtClean="0"/>
              <a:t>Writing experiences</a:t>
            </a:r>
          </a:p>
          <a:p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AU" sz="4800" dirty="0" smtClean="0"/>
              <a:t>It …………..under the water.</a:t>
            </a:r>
          </a:p>
          <a:p>
            <a:pPr algn="ctr">
              <a:buNone/>
            </a:pPr>
            <a:endParaRPr lang="en-AU" sz="4800" dirty="0" smtClean="0"/>
          </a:p>
          <a:p>
            <a:pPr algn="ctr">
              <a:buNone/>
            </a:pPr>
            <a:r>
              <a:rPr lang="en-AU" sz="4800" dirty="0" smtClean="0"/>
              <a:t>The word must be a </a:t>
            </a:r>
          </a:p>
          <a:p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3357554" y="4214818"/>
            <a:ext cx="1750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Verb!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 2. Meaning – Does it make sense? Semantic cues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/>
          <a:lstStyle/>
          <a:p>
            <a:r>
              <a:rPr lang="en-AU" dirty="0" smtClean="0"/>
              <a:t>These cues are based on meaning, which comes from our knowledge of the subject (or our schema).</a:t>
            </a:r>
          </a:p>
          <a:p>
            <a:r>
              <a:rPr lang="en-AU" dirty="0" smtClean="0"/>
              <a:t>Life experiences</a:t>
            </a:r>
          </a:p>
          <a:p>
            <a:r>
              <a:rPr lang="en-AU" dirty="0" smtClean="0"/>
              <a:t>Connections we make with the text</a:t>
            </a:r>
          </a:p>
          <a:p>
            <a:r>
              <a:rPr lang="en-AU" dirty="0" smtClean="0"/>
              <a:t>Illustrations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algn="ctr">
              <a:buNone/>
            </a:pPr>
            <a:r>
              <a:rPr lang="en-AU" sz="4800" dirty="0" smtClean="0"/>
              <a:t>Tommy put his pet tortoise in the tank.</a:t>
            </a:r>
          </a:p>
          <a:p>
            <a:pPr algn="ctr">
              <a:buNone/>
            </a:pPr>
            <a:r>
              <a:rPr lang="en-AU" sz="4800" dirty="0" smtClean="0"/>
              <a:t>It ……………… under the water.</a:t>
            </a:r>
          </a:p>
          <a:p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2643174" y="3286124"/>
            <a:ext cx="302890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It’s still a verb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but it can only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describe the movement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of a tortoise.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3. Visual- Does it look right? </a:t>
            </a:r>
            <a:br>
              <a:rPr lang="en-AU" dirty="0" smtClean="0"/>
            </a:br>
            <a:r>
              <a:rPr lang="en-AU" dirty="0" err="1" smtClean="0"/>
              <a:t>Grapho</a:t>
            </a:r>
            <a:r>
              <a:rPr lang="en-AU" dirty="0" smtClean="0"/>
              <a:t>-phonic cues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These cues are based on the shape and the sound of words.</a:t>
            </a:r>
          </a:p>
          <a:p>
            <a:r>
              <a:rPr lang="en-AU" dirty="0" smtClean="0"/>
              <a:t>Syllables</a:t>
            </a:r>
          </a:p>
          <a:p>
            <a:r>
              <a:rPr lang="en-AU" dirty="0" smtClean="0"/>
              <a:t>Initial sounds</a:t>
            </a:r>
          </a:p>
          <a:p>
            <a:r>
              <a:rPr lang="en-AU" dirty="0" smtClean="0"/>
              <a:t>Inflexions </a:t>
            </a:r>
          </a:p>
          <a:p>
            <a:r>
              <a:rPr lang="en-AU" dirty="0" smtClean="0"/>
              <a:t>Onset and rime</a:t>
            </a:r>
          </a:p>
          <a:p>
            <a:r>
              <a:rPr lang="en-AU" dirty="0" smtClean="0"/>
              <a:t>Hearing all sounds in words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en-AU" sz="4800" dirty="0" smtClean="0"/>
              <a:t>Tommy put his pet tortoise in the tank.</a:t>
            </a:r>
          </a:p>
          <a:p>
            <a:pPr algn="ctr">
              <a:buNone/>
            </a:pPr>
            <a:r>
              <a:rPr lang="en-AU" sz="4800" dirty="0" smtClean="0"/>
              <a:t>It d……… under the water.</a:t>
            </a:r>
          </a:p>
          <a:p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2000232" y="3500438"/>
            <a:ext cx="567527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It can only be a verb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beginning with d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which describes</a:t>
            </a:r>
          </a:p>
          <a:p>
            <a:pPr algn="ctr"/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the movement of a tortoise.</a:t>
            </a:r>
            <a:endParaRPr 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593</Words>
  <Application>Microsoft Office PowerPoint</Application>
  <PresentationFormat>On-screen Show (4:3)</PresentationFormat>
  <Paragraphs>94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How do children learn to read?</vt:lpstr>
      <vt:lpstr>WHAT IS READING?</vt:lpstr>
      <vt:lpstr>There are three cueing systems. We use all three simultaneously. </vt:lpstr>
      <vt:lpstr>1. Structure- Does it sound right? Syntactic cues  </vt:lpstr>
      <vt:lpstr>Slide 5</vt:lpstr>
      <vt:lpstr> 2. Meaning – Does it make sense? Semantic cues </vt:lpstr>
      <vt:lpstr>Slide 7</vt:lpstr>
      <vt:lpstr>3. Visual- Does it look right?  Grapho-phonic cues </vt:lpstr>
      <vt:lpstr>Slide 9</vt:lpstr>
      <vt:lpstr>Slide 10</vt:lpstr>
      <vt:lpstr>Early reading behaviours </vt:lpstr>
      <vt:lpstr>Maddisyn, aged 3</vt:lpstr>
      <vt:lpstr>Early reading strategies </vt:lpstr>
      <vt:lpstr>Successful readers:</vt:lpstr>
      <vt:lpstr>Slide 15</vt:lpstr>
      <vt:lpstr>Comprehension questions</vt:lpstr>
      <vt:lpstr>Slide 17</vt:lpstr>
      <vt:lpstr>The Three Billy Goats Gruff Once upon a time there were three billy goats;  a big billy goat, a middle-sized billy goat and a small billy goat.  Every day they went across the bridge to eat the green grass on the other side. But, under the bridge, there lived a great, ugly troll. Trip-trap, trip-trap, trip-trap. “Who’s that tripping over my bridge?” roared the ugly troll.</vt:lpstr>
      <vt:lpstr>Slide 19</vt:lpstr>
    </vt:vector>
  </TitlesOfParts>
  <Company>Department of Education and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children learn to read?</dc:title>
  <dc:creator>08110039</dc:creator>
  <cp:lastModifiedBy>08110039</cp:lastModifiedBy>
  <cp:revision>19</cp:revision>
  <dcterms:created xsi:type="dcterms:W3CDTF">2009-08-03T10:36:06Z</dcterms:created>
  <dcterms:modified xsi:type="dcterms:W3CDTF">2009-08-06T05:29:04Z</dcterms:modified>
</cp:coreProperties>
</file>